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104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19.09.2020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6E9A3-1561-45B7-908B-DACC52528ABB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8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07832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5449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586003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0112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1641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3392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92B999-6CB2-48D4-8AF6-3D1A5D13436B}" type="datetime1">
              <a:rPr lang="ru-RU" smtClean="0"/>
              <a:t>19.09.2020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B52C98DB-1092-48C4-AD4E-BD3E9D2E2345}" type="datetime1">
              <a:rPr lang="ru-RU" smtClean="0"/>
              <a:t>19.09.2020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19.09.2020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6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2CE4EA-3B49-4A00-ADF3-7C7272A626C1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258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090412-2DE5-405A-816E-F08FB54EB168}" type="datetime1">
              <a:rPr lang="ru-RU" smtClean="0"/>
              <a:t>19.09.2020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1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19.09.2020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6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83FEFD-AB08-4CB5-AE4D-2F6B12D8E3B0}" type="datetime1">
              <a:rPr lang="ru-RU" smtClean="0"/>
              <a:t>19.09.2020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3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19.09.2020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60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87" y="151930"/>
            <a:ext cx="11747156" cy="1108460"/>
          </a:xfrm>
        </p:spPr>
        <p:txBody>
          <a:bodyPr rtlCol="0"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 № 5 «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проведения страховых операций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" sz="36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CABD68A-8AFE-495B-A3FD-45457609E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216" y="1301314"/>
            <a:ext cx="6713022" cy="45720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Страхование, его формы и виды. Участники страхового рынка.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регулирование страховой деятельности в РФ.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34AD37-703D-41AB-BD3D-5370F24F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5" y="2331308"/>
            <a:ext cx="10247870" cy="43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5257C3-2046-4D81-AAD0-5CE4BEF6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64EA046-C62C-4A61-8D21-95D95912EDF5}"/>
              </a:ext>
            </a:extLst>
          </p:cNvPr>
          <p:cNvSpPr/>
          <p:nvPr/>
        </p:nvSpPr>
        <p:spPr>
          <a:xfrm>
            <a:off x="247134" y="172995"/>
            <a:ext cx="9201666" cy="2059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  <a:r>
              <a:rPr lang="ru-RU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юридическое или физическое лицо, обладаю­щее полной гражданской дееспособностью, лицо, которое страхует свой собственный интерес или интерес третьей стороны, уплачивает для это­го страховые премии и имеет право по закону или по договору страхо­вания получить страховое возмещение.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3D4B8D6-6B64-4AE1-8343-512BD88CE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067" y="170336"/>
            <a:ext cx="2100488" cy="20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25F2E74-E56B-4522-A9DE-D19E68F20A47}"/>
              </a:ext>
            </a:extLst>
          </p:cNvPr>
          <p:cNvSpPr/>
          <p:nvPr/>
        </p:nvSpPr>
        <p:spPr>
          <a:xfrm>
            <a:off x="2911690" y="2462767"/>
            <a:ext cx="8896865" cy="183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Застрахованный</a:t>
            </a:r>
            <a:r>
              <a:rPr lang="ru-RU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физическое лицо, жизнь, здоровье и трудоспо­собность которого выступают объектом страховой защиты и в пользу которого заключен договор страхования (подразделяются по доходам, по полу, по возрасту и т. д.).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25287DA7-ACB2-4354-A10D-ABE39F80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8" y="2443945"/>
            <a:ext cx="1977081" cy="18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CFC1F66-EFF7-42F9-ABC9-F38882BB7050}"/>
              </a:ext>
            </a:extLst>
          </p:cNvPr>
          <p:cNvSpPr/>
          <p:nvPr/>
        </p:nvSpPr>
        <p:spPr>
          <a:xfrm>
            <a:off x="247134" y="4932500"/>
            <a:ext cx="9102811" cy="1257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Выгодоприобретатель</a:t>
            </a:r>
            <a:r>
              <a:rPr lang="ru-RU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физическое или юридическое лицо, на­значенное страхователем для получения страховых выплат по догово­ру страхования. Фиксируется в страховом контракте.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89D81924-089A-4F3E-98B8-74898FDB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31317"/>
            <a:ext cx="2285614" cy="20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A7FE43-59FB-42EE-8F2D-AA9B4F0A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079F9D-9059-4F04-8337-B884ECC34640}"/>
              </a:ext>
            </a:extLst>
          </p:cNvPr>
          <p:cNvSpPr/>
          <p:nvPr/>
        </p:nvSpPr>
        <p:spPr>
          <a:xfrm>
            <a:off x="897923" y="556688"/>
            <a:ext cx="9127524" cy="1669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8A210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Общества взаимного страхования (ОВС),</a:t>
            </a:r>
            <a:r>
              <a:rPr lang="ru-RU" sz="1400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которых регу­лируется Федеральным законом «О взаимном страховании» от 29 нояб­ря 2007 г № 286-ФЗ. Общество взаимного страхования (ОВС) - это некоммерческая организация, которая создается для страхования иму­щественных интересов и несет солидарные обязательства за результа­ты проведения страхования и деятельность общества. ОВС не пресле­дует целей извлечения прибыли. </a:t>
            </a:r>
            <a:endParaRPr lang="ru-RU" sz="1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393119-6F4A-47D7-B50D-8C28B089D77B}"/>
              </a:ext>
            </a:extLst>
          </p:cNvPr>
          <p:cNvSpPr/>
          <p:nvPr/>
        </p:nvSpPr>
        <p:spPr>
          <a:xfrm>
            <a:off x="897923" y="2659227"/>
            <a:ext cx="10107828" cy="10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Объединения страховщиков.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п. 1 ст. 14 Закона «Об организации страхового дела» субъекты страхового дела в целях координации своей деятельности, представления и защиты общих ин­тересов своих членов могут образовывать союзы, ассоциации и иные объединения.</a:t>
            </a:r>
            <a:endParaRPr lang="ru-RU" sz="1000" dirty="0">
              <a:solidFill>
                <a:srgbClr val="8A210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37B85C-3746-476C-9A57-76B90A5A888B}"/>
              </a:ext>
            </a:extLst>
          </p:cNvPr>
          <p:cNvSpPr/>
          <p:nvPr/>
        </p:nvSpPr>
        <p:spPr>
          <a:xfrm>
            <a:off x="897923" y="4115436"/>
            <a:ext cx="11211697" cy="13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Иную экономическую и правовую природу имеет объединение </a:t>
            </a:r>
            <a:r>
              <a:rPr lang="ru-RU" sz="1400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страховщиков в страховой пул</a:t>
            </a:r>
            <a:r>
              <a:rPr lang="ru-RU" sz="1400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 основании договора простого товарище­ства страховщики могут совместно действовать без образования юриди­ческого лица в целях обеспечения финансовой устойчивости страховых операций по отдельным видам страхования. Цель такого объединения улучшение финансовых возможностей страховщиков с точки зрения принятия на себя особо крупных и опасных рисков.</a:t>
            </a:r>
            <a:endParaRPr lang="ru-RU" sz="1000" dirty="0">
              <a:solidFill>
                <a:srgbClr val="8A210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8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C3F0F5-51E4-4BDB-B66B-1948C40E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75FC2C-D4FF-424C-89D3-B9AD77952F20}"/>
              </a:ext>
            </a:extLst>
          </p:cNvPr>
          <p:cNvSpPr/>
          <p:nvPr/>
        </p:nvSpPr>
        <p:spPr>
          <a:xfrm>
            <a:off x="298339" y="158194"/>
            <a:ext cx="10818394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Государственное регулирование страховой деятельности в РФ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B36C74-44AB-49A0-BA40-73B841BBA823}"/>
              </a:ext>
            </a:extLst>
          </p:cNvPr>
          <p:cNvSpPr/>
          <p:nvPr/>
        </p:nvSpPr>
        <p:spPr>
          <a:xfrm>
            <a:off x="298340" y="1358523"/>
            <a:ext cx="11737028" cy="231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 государственного регулирования страховой деятельности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обеспечение формирования и развития эффективно функционирующего рынка страховых услуг, создание необходимых условий для деятельности страховых организаций различных организационно-правовых форм, защита прав и законных интересов всех субъектов страховых правоотношений.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422E771-2298-497F-B891-25D1ADF8BA75}"/>
              </a:ext>
            </a:extLst>
          </p:cNvPr>
          <p:cNvSpPr/>
          <p:nvPr/>
        </p:nvSpPr>
        <p:spPr>
          <a:xfrm>
            <a:off x="298338" y="3768989"/>
            <a:ext cx="11737029" cy="1412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регулирование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 содействовать утверждению на страховом рынке обществ, имеющих прочную финансовую основу, и вместе с тем не допускать на рынок спекулятивных и фиктивных компаний, которые могут нанести ущерб и страховому делу, и страхователям.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9B95F3-81A8-4D1C-B4A2-EFEB20DDB934}"/>
              </a:ext>
            </a:extLst>
          </p:cNvPr>
          <p:cNvSpPr/>
          <p:nvPr/>
        </p:nvSpPr>
        <p:spPr>
          <a:xfrm>
            <a:off x="298337" y="5312595"/>
            <a:ext cx="11737029" cy="1412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в России сформировался рынок страховых услуг, основанный на принципах предпринимательской инициативы и государственного надзора за деятельностью страховых компаний, в основе которого лежит – защита интересов участников страховых правоотношений.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5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CDFC4E-33ED-4B0E-AB40-2E1DD089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4D651-EC1C-44BE-85BE-ABFE9008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57777"/>
            <a:ext cx="2523066" cy="2029729"/>
          </a:xfrm>
          <a:prstGeom prst="rect">
            <a:avLst/>
          </a:prstGeom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A89255B0-27F9-4F18-9FC0-A3261AA66BCD}"/>
              </a:ext>
            </a:extLst>
          </p:cNvPr>
          <p:cNvSpPr/>
          <p:nvPr/>
        </p:nvSpPr>
        <p:spPr>
          <a:xfrm>
            <a:off x="3683001" y="404721"/>
            <a:ext cx="8348132" cy="168278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в государственном надзоре за страховой деятельностью обусловлена спецификой деятельности страховых организаций, заключающейся в формировании страхового фонда за счет средств страхователей и перераспределении этого фонда в установленных законом и договором случаях.</a:t>
            </a:r>
            <a:endParaRPr lang="ru-RU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CCBC77-4194-42C5-995B-3F62040F3A9A}"/>
              </a:ext>
            </a:extLst>
          </p:cNvPr>
          <p:cNvSpPr/>
          <p:nvPr/>
        </p:nvSpPr>
        <p:spPr>
          <a:xfrm>
            <a:off x="279400" y="2082042"/>
            <a:ext cx="12031133" cy="43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акты, регулирующие страховую деятельность в целом, условно можно разделить на две группы: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66D2451-9984-4321-B0B7-66170725D5B9}"/>
              </a:ext>
            </a:extLst>
          </p:cNvPr>
          <p:cNvSpPr/>
          <p:nvPr/>
        </p:nvSpPr>
        <p:spPr>
          <a:xfrm>
            <a:off x="1329268" y="2519726"/>
            <a:ext cx="4445000" cy="657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8A210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акты, относящиеся к государственному регулированию страховой деятельности</a:t>
            </a:r>
            <a:endParaRPr lang="ru-RU" sz="1400" i="1" dirty="0">
              <a:solidFill>
                <a:srgbClr val="8A210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5A68060-D0C1-4CF7-A70D-4A58ED088AFE}"/>
              </a:ext>
            </a:extLst>
          </p:cNvPr>
          <p:cNvSpPr/>
          <p:nvPr/>
        </p:nvSpPr>
        <p:spPr>
          <a:xfrm>
            <a:off x="6096000" y="2545126"/>
            <a:ext cx="4445000" cy="657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8A210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акты в сфере гражданско-правового регулирования страхования</a:t>
            </a:r>
            <a:endParaRPr lang="ru-RU" sz="1400" i="1" dirty="0">
              <a:solidFill>
                <a:srgbClr val="8A210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11E60F-2080-42DF-B8A7-7E6FAC681319}"/>
              </a:ext>
            </a:extLst>
          </p:cNvPr>
          <p:cNvSpPr/>
          <p:nvPr/>
        </p:nvSpPr>
        <p:spPr>
          <a:xfrm>
            <a:off x="605366" y="3304109"/>
            <a:ext cx="11379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Такое деление обусловлено тем, что все общественные отношения, возникающие в сфере страхования можно разделить на две группы, различающиеся как по составу участников, так и по виду, возникающих между ними отношений, а также по способам правового регулирования: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общественные отношения, возникающие между страховщиком и страхователем (выгодоприобретателем), в том числе и с использованием страховых посредников, по поводу создания и использования страховых фондов, регулируемых методом равенства участников;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общественные отношения по поводу надлежащего функционирования страхового фонда и обеспечения его целевого назначения между органом страхового надзора, а также иными государственными органами и страховщиками в ходе государственного контроля за страховой деятельностью, регулируемые путем властных предписаний государственных органов.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6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E9107F-87E8-49B5-A313-C7F17B4E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9254C492-81CB-416D-BA31-18165706A7A5}"/>
              </a:ext>
            </a:extLst>
          </p:cNvPr>
          <p:cNvSpPr/>
          <p:nvPr/>
        </p:nvSpPr>
        <p:spPr>
          <a:xfrm>
            <a:off x="205946" y="101618"/>
            <a:ext cx="10247871" cy="88144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Соответственно такому разграничению общественных отношений в области страхования достаточно традиционно формируется и законодательство в этой сфере. </a:t>
            </a:r>
            <a:endParaRPr lang="ru-RU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6A2F94B1-D8A0-4DFD-9CB4-C4634E9F2385}"/>
              </a:ext>
            </a:extLst>
          </p:cNvPr>
          <p:cNvSpPr/>
          <p:nvPr/>
        </p:nvSpPr>
        <p:spPr>
          <a:xfrm>
            <a:off x="205945" y="1086730"/>
            <a:ext cx="10247871" cy="126038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большинстве государств уже в начале XX века сформировалось законодательство о страховом надзоре, которое, как правило, было отделено от гражданского законодательства, регулирующего договор страхования.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C870E2F8-6E76-45FE-A59F-68F3AEB8ADEF}"/>
              </a:ext>
            </a:extLst>
          </p:cNvPr>
          <p:cNvSpPr/>
          <p:nvPr/>
        </p:nvSpPr>
        <p:spPr>
          <a:xfrm>
            <a:off x="205944" y="2437018"/>
            <a:ext cx="10247871" cy="88144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Регулирование, контроль и надзор за деятельностью субъектов страхового дела: страховых организаций, страховых брокеров и обществ взаимного страхования осуществляет </a:t>
            </a: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 России.</a:t>
            </a:r>
            <a:endParaRPr lang="ru-RU" sz="1100" b="1" dirty="0">
              <a:solidFill>
                <a:srgbClr val="8A210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3FE10F9-087E-4B8D-B8CC-F4E1ABAD0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7" t="14796" r="24985" b="11301"/>
          <a:stretch/>
        </p:blipFill>
        <p:spPr bwMode="auto">
          <a:xfrm>
            <a:off x="10819688" y="650789"/>
            <a:ext cx="1256983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65E89D14-2A5D-4DCA-9702-5F46E34BE410}"/>
              </a:ext>
            </a:extLst>
          </p:cNvPr>
          <p:cNvSpPr/>
          <p:nvPr/>
        </p:nvSpPr>
        <p:spPr>
          <a:xfrm>
            <a:off x="222418" y="3429000"/>
            <a:ext cx="10149015" cy="13434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just">
              <a:lnSpc>
                <a:spcPct val="150000"/>
              </a:lnSpc>
              <a:spcBef>
                <a:spcPts val="1200"/>
              </a:spcBef>
            </a:pP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задачи Банка России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заключаются в предупреждении и пресечении нарушений страхового законодательства и недобросовестных практик, обеспечении защиты прав и законных интересов потребителей страховых услуг и эффективном развитии страхового дела.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76C2C017-CCE5-4A74-AED6-73F444728C49}"/>
              </a:ext>
            </a:extLst>
          </p:cNvPr>
          <p:cNvSpPr/>
          <p:nvPr/>
        </p:nvSpPr>
        <p:spPr>
          <a:xfrm>
            <a:off x="222418" y="4942703"/>
            <a:ext cx="10149015" cy="17052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just">
              <a:lnSpc>
                <a:spcPct val="150000"/>
              </a:lnSpc>
              <a:spcBef>
                <a:spcPts val="1200"/>
              </a:spcBef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Фокус страхового надзора нацелен на формирование надежной страховой среды, повышение ответственности страхового бизнеса и доверия потребителя к страховой услуге. Один из ключевых акцентов в деятельности Банка России касается совершенствования механизмов защиты прав и законных интересов потребителей страховых услуг, а также развития практик поведенческого надзора.</a:t>
            </a:r>
          </a:p>
        </p:txBody>
      </p:sp>
    </p:spTree>
    <p:extLst>
      <p:ext uri="{BB962C8B-B14F-4D97-AF65-F5344CB8AC3E}">
        <p14:creationId xmlns:p14="http://schemas.microsoft.com/office/powerpoint/2010/main" val="250776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6718C4-5B17-44BE-9765-FA9F97A1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347EA53A-60B7-416A-8470-63D56A7495B1}"/>
              </a:ext>
            </a:extLst>
          </p:cNvPr>
          <p:cNvSpPr/>
          <p:nvPr/>
        </p:nvSpPr>
        <p:spPr>
          <a:xfrm>
            <a:off x="288324" y="181232"/>
            <a:ext cx="10223157" cy="9391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функционирование страхового рынка в России зависит, в первую очередь, от наличия необходимой нормативно-правовой базы.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A884EE-21D8-4BEE-9C2C-98CF74E8C9D3}"/>
              </a:ext>
            </a:extLst>
          </p:cNvPr>
          <p:cNvSpPr/>
          <p:nvPr/>
        </p:nvSpPr>
        <p:spPr>
          <a:xfrm>
            <a:off x="329513" y="1084359"/>
            <a:ext cx="10091352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Страховая деятельность в Российской Федерации регулируется достаточно большим количеством законодательных актов: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F31B64-F569-4B2B-AAFB-FCDC075623E1}"/>
              </a:ext>
            </a:extLst>
          </p:cNvPr>
          <p:cNvSpPr/>
          <p:nvPr/>
        </p:nvSpPr>
        <p:spPr>
          <a:xfrm>
            <a:off x="329513" y="1760197"/>
            <a:ext cx="11442356" cy="37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Гражданский Кодекс РФ;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федеральные законы («Об организации страхового дела в Российской Федерации», «О медицинском страховании граждан в РФ», «О страховых взносах в Пенсионный фонд РФ, Фонд социального страхования РФ, Федеральный фонд обязательного медицинского страхования и территориальные фонды обязательного медицинского страхования»);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указы Президента РФ («Об обязательном личном страховании пассажи ров», «Об основных направлениях государственной политики в сфере обязательного страхования»), постановления и распоряжения Правительства Российской Федерации («О порядке проведения обязательного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сударственного личного страхования военнослужащих, граждан, призванных на военные сборы, лиц рядового и начальствующего состава органов внутренних дел»);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нормативно-правовые акты Министерства финансов, Министерства экономического развития, а также приказы и инструкции Центрального Банка Российской Федерации.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03ADE914-EC1E-4620-B80A-4EC74FCB857F}"/>
              </a:ext>
            </a:extLst>
          </p:cNvPr>
          <p:cNvSpPr/>
          <p:nvPr/>
        </p:nvSpPr>
        <p:spPr>
          <a:xfrm>
            <a:off x="288324" y="5507185"/>
            <a:ext cx="11277600" cy="12231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 нормативно-правовым актом, регулирующим страхование, является ФЗ «Об организации страхового дела в Российской Федерации» (с изменениями на 20 июля 2020 года). Страховые компании осуществлять свою деятельность обязаны в соответствии с Базовым стандартом совершения страховыми организациями операций на финансовом рынке.</a:t>
            </a:r>
          </a:p>
        </p:txBody>
      </p:sp>
    </p:spTree>
    <p:extLst>
      <p:ext uri="{BB962C8B-B14F-4D97-AF65-F5344CB8AC3E}">
        <p14:creationId xmlns:p14="http://schemas.microsoft.com/office/powerpoint/2010/main" val="173489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BCB3D1-554E-4121-8C94-9676C3A9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: один скругленный угол 2">
            <a:extLst>
              <a:ext uri="{FF2B5EF4-FFF2-40B4-BE49-F238E27FC236}">
                <a16:creationId xmlns:a16="http://schemas.microsoft.com/office/drawing/2014/main" id="{F1799ED5-72E6-4C7F-9AFB-C7FC39B45ADE}"/>
              </a:ext>
            </a:extLst>
          </p:cNvPr>
          <p:cNvSpPr/>
          <p:nvPr/>
        </p:nvSpPr>
        <p:spPr>
          <a:xfrm>
            <a:off x="65903" y="115330"/>
            <a:ext cx="11977816" cy="188646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Базовый стандарт совершения страховыми организациями операций на финансовом рынке (БССООнаФР) разработан Всероссийским союзом страховщиков,  согласован Комитетом по стандартам по деятельности страховых организаций при Банке России (Протокол № 5 от 27 июня 2018 г.), утвержден Банком России (Протокол № КФНП-24 от 9 августа 2018 г.).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DB43336F-2771-423B-812B-F8D5CA6E2A0B}"/>
              </a:ext>
            </a:extLst>
          </p:cNvPr>
          <p:cNvSpPr/>
          <p:nvPr/>
        </p:nvSpPr>
        <p:spPr>
          <a:xfrm>
            <a:off x="65903" y="2133601"/>
            <a:ext cx="11977816" cy="327042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Базовый стандарт принят в целях: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предупреждения недобросовестной деятельности на финансовом рынке в части взаимодействия – страховых организаций с получателями страховых услуг;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обеспечения соблюдения прав и законных интересов получателей страховых услуг, оказываемых страховыми организациями;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повышения уровня защиты информации при осуществлении страховой деятельности;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повышения качества оказания страховыми организациями страховых услуг;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условий для эффективного осуществления саморегулируемыми организациями в сфере финансового рынка контроля деятельности страховых организаций.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61A608-46E0-41C6-928A-0E1F1BF088F6}"/>
              </a:ext>
            </a:extLst>
          </p:cNvPr>
          <p:cNvSpPr/>
          <p:nvPr/>
        </p:nvSpPr>
        <p:spPr>
          <a:xfrm>
            <a:off x="65903" y="5535829"/>
            <a:ext cx="11862486" cy="1160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8A210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 следует отметить, что страхование осуществляется на основании договоров имущественного или личного страхования, заключаемых страхователем со страховщиком, с соблюдением всех требований, обеспечивающих безопасность проведения страховых операций. </a:t>
            </a:r>
            <a:endParaRPr lang="ru-RU" sz="1600" dirty="0">
              <a:solidFill>
                <a:srgbClr val="8A210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1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C3F0F5-51E4-4BDB-B66B-1948C40E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75FC2C-D4FF-424C-89D3-B9AD77952F20}"/>
              </a:ext>
            </a:extLst>
          </p:cNvPr>
          <p:cNvSpPr/>
          <p:nvPr/>
        </p:nvSpPr>
        <p:spPr>
          <a:xfrm>
            <a:off x="2304513" y="139426"/>
            <a:ext cx="7406323" cy="834524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Страхование, его формы и виды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B36C74-44AB-49A0-BA40-73B841BBA823}"/>
              </a:ext>
            </a:extLst>
          </p:cNvPr>
          <p:cNvSpPr/>
          <p:nvPr/>
        </p:nvSpPr>
        <p:spPr>
          <a:xfrm>
            <a:off x="152400" y="1270000"/>
            <a:ext cx="10320867" cy="231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Страхование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это отношения по защите интересов физических и юридических лиц Российской Федерации, субъектов Российской Федера­ции и муниципальных образований при наступлении определенных страховых случаев за счет денежных фондов, формируемых страхов­щиками из уплаченных страхователями страховых премий, а также за счет иных средств страховщиков.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ACE33F-4FE7-439B-B6C4-04097458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36" y="3768989"/>
            <a:ext cx="5007564" cy="281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422E771-2298-497F-B891-25D1ADF8BA75}"/>
              </a:ext>
            </a:extLst>
          </p:cNvPr>
          <p:cNvSpPr/>
          <p:nvPr/>
        </p:nvSpPr>
        <p:spPr>
          <a:xfrm>
            <a:off x="152400" y="3768989"/>
            <a:ext cx="6722534" cy="2747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Отношения между страхователем и страховщиком, называемые страховыми, возникают в связи с существованием у страхователя стра­хового интереса к объекту страхования и его сохранности, а у страхов­щика - в получении дохода и обеспечении страховой защиты. Пред­посылкой возникновения страховых отношений служит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страховой риск.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5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25B83B-9E06-4BB2-BB3E-F48AB1DF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EE62B3C-0F5D-4DB3-9B75-389E6D473A2E}"/>
              </a:ext>
            </a:extLst>
          </p:cNvPr>
          <p:cNvSpPr/>
          <p:nvPr/>
        </p:nvSpPr>
        <p:spPr>
          <a:xfrm>
            <a:off x="7484534" y="125946"/>
            <a:ext cx="3343047" cy="6606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страхования состоит в формировании определенного денежного фонда и его перераспределении во времени и пространстве с целью возмещения возможного ущерба его участникам в случае наступления страхового случая.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716D65-69D3-403D-A656-EFA0B91B8EF8}"/>
              </a:ext>
            </a:extLst>
          </p:cNvPr>
          <p:cNvSpPr/>
          <p:nvPr/>
        </p:nvSpPr>
        <p:spPr>
          <a:xfrm>
            <a:off x="431800" y="474134"/>
            <a:ext cx="6096000" cy="50285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just">
              <a:lnSpc>
                <a:spcPct val="150000"/>
              </a:lnSpc>
              <a:spcBef>
                <a:spcPts val="1200"/>
              </a:spcBef>
            </a:pPr>
            <a:r>
              <a:rPr lang="ru-RU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Как экономическую категорию страхование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представить в виде системы экономических отношений, включающей совокупность форм и методов формирования целевых фондов денежных средств и их использования для возмещения ущерба при различных непредвиденных неблагоприятных обстоятельствах, а также для оказания помощи граж­данам при наступлении определенных событий в их жизни. Страхова­ние выступает, с одной стороны, средством защиты бизнеса и благосо­стояния людей, а с другой - видом деятельности, приносящим доход. Источниками прибыли страховых компаний служат доходы от основ­ной и от инвестиционной деятельности.</a:t>
            </a:r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5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56D485-11DD-4DFD-9FFD-4EDFF03B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044A0-9BDE-4E9B-ACD5-8E3F8389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267"/>
            <a:ext cx="4456508" cy="31157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21C686-42FB-4366-B2FF-5426FA81D5E6}"/>
              </a:ext>
            </a:extLst>
          </p:cNvPr>
          <p:cNvSpPr/>
          <p:nvPr/>
        </p:nvSpPr>
        <p:spPr>
          <a:xfrm>
            <a:off x="4456508" y="390054"/>
            <a:ext cx="7612819" cy="2962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года или достаточно продолжительного времени число получателей возмещения из страхового фонда за понесенный ущерб обычно меньше числа страхователей. Поэтому страховщик имеет воз­можность возмещать полностью или частично, в зависимости от усло­вий страхования, убытки тем участникам страховых отношений, ко­торые эти убытки понесли. Таким образом, чем больше страхователей привлечено к данному виду страхования, тем, естественно, будет мень­ше сумма взносов каждого страхователя участника фонда, посколь­ку в формировании фонда участвуют все страхователи, а возмещение ущерба производится только пострадавшим. Сумма возмещения убыт­ков отдельного страхователя обычно во много раз превышает уплачен­ные им страховые взносы.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92006832-849B-4029-8308-26D99E467BFE}"/>
              </a:ext>
            </a:extLst>
          </p:cNvPr>
          <p:cNvSpPr/>
          <p:nvPr/>
        </p:nvSpPr>
        <p:spPr>
          <a:xfrm>
            <a:off x="482600" y="3984153"/>
            <a:ext cx="7068381" cy="2624080"/>
          </a:xfrm>
          <a:prstGeom prst="wedgeRoundRectCallout">
            <a:avLst>
              <a:gd name="adj1" fmla="val 54145"/>
              <a:gd name="adj2" fmla="val -82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 сущность страхования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заключается в том, что убытки раскладываются на многих страхователей - участ­ников фонда и их взносы сравнительно необременительны для каждо­го из них.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8C6638-B41D-4BF0-BA8E-21C15865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6" y="3505789"/>
            <a:ext cx="4292599" cy="31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3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A2AC5E-5FF9-49E5-BE54-127B3D79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239262E6-2A77-48BA-B242-C9BDB4CFE3C8}"/>
              </a:ext>
            </a:extLst>
          </p:cNvPr>
          <p:cNvSpPr/>
          <p:nvPr/>
        </p:nvSpPr>
        <p:spPr>
          <a:xfrm>
            <a:off x="498245" y="274222"/>
            <a:ext cx="9889067" cy="938742"/>
          </a:xfrm>
          <a:prstGeom prst="round2DiagRect">
            <a:avLst/>
          </a:prstGeom>
          <a:solidFill>
            <a:srgbClr val="8A21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удовлетворения потребностей в страховой защите и создания единой взаимосвязанной системы становится необходимой классифи­кация страхования.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9301EE-05EB-4304-8770-529A2F2F2CFC}"/>
              </a:ext>
            </a:extLst>
          </p:cNvPr>
          <p:cNvSpPr/>
          <p:nvPr/>
        </p:nvSpPr>
        <p:spPr>
          <a:xfrm>
            <a:off x="265413" y="1154958"/>
            <a:ext cx="10354733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классификацией страхования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понимают деление страхования на отрасли, подотрасли и виды, которые являются звеньями класси­фикации страхования. Все звенья классификации располагаются так, что каждое последующее звено является частью предыдущего. За выс­шее звено принята отрасль, среднее - подотрасль, низшее - вид стра­хования.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873977-B490-4A06-A23D-9DCFA3544682}"/>
              </a:ext>
            </a:extLst>
          </p:cNvPr>
          <p:cNvSpPr/>
          <p:nvPr/>
        </p:nvSpPr>
        <p:spPr>
          <a:xfrm>
            <a:off x="318355" y="2859527"/>
            <a:ext cx="5387755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страховом законодательстве России выделяются две отрасли страхования (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имущественное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(рисунок 1) и 22 лицензируемых вида страховой деятельности (табл. 1).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B41AB79-09FE-4CFB-9416-345EC150199E}"/>
              </a:ext>
            </a:extLst>
          </p:cNvPr>
          <p:cNvGrpSpPr/>
          <p:nvPr/>
        </p:nvGrpSpPr>
        <p:grpSpPr>
          <a:xfrm>
            <a:off x="5706110" y="2624108"/>
            <a:ext cx="6325024" cy="3642996"/>
            <a:chOff x="0" y="0"/>
            <a:chExt cx="6114196" cy="3643175"/>
          </a:xfrm>
        </p:grpSpPr>
        <p:sp>
          <p:nvSpPr>
            <p:cNvPr id="7" name="Скругленный прямоугольник 1">
              <a:extLst>
                <a:ext uri="{FF2B5EF4-FFF2-40B4-BE49-F238E27FC236}">
                  <a16:creationId xmlns:a16="http://schemas.microsoft.com/office/drawing/2014/main" id="{35CA843E-7092-4E58-A266-2BBFA691783A}"/>
                </a:ext>
              </a:extLst>
            </p:cNvPr>
            <p:cNvSpPr/>
            <p:nvPr/>
          </p:nvSpPr>
          <p:spPr>
            <a:xfrm>
              <a:off x="1733265" y="0"/>
              <a:ext cx="2593075" cy="50496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Отрасли страхования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2">
              <a:extLst>
                <a:ext uri="{FF2B5EF4-FFF2-40B4-BE49-F238E27FC236}">
                  <a16:creationId xmlns:a16="http://schemas.microsoft.com/office/drawing/2014/main" id="{653265C5-52B4-4490-B65B-FEB37EA40042}"/>
                </a:ext>
              </a:extLst>
            </p:cNvPr>
            <p:cNvSpPr/>
            <p:nvPr/>
          </p:nvSpPr>
          <p:spPr>
            <a:xfrm>
              <a:off x="518615" y="832513"/>
              <a:ext cx="2060811" cy="50496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Личное страхование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3">
              <a:extLst>
                <a:ext uri="{FF2B5EF4-FFF2-40B4-BE49-F238E27FC236}">
                  <a16:creationId xmlns:a16="http://schemas.microsoft.com/office/drawing/2014/main" id="{FB6E6FE2-9304-4EE9-9BDB-1AFEE75AB94D}"/>
                </a:ext>
              </a:extLst>
            </p:cNvPr>
            <p:cNvSpPr/>
            <p:nvPr/>
          </p:nvSpPr>
          <p:spPr>
            <a:xfrm>
              <a:off x="3234519" y="859808"/>
              <a:ext cx="2470008" cy="50496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Имущественное страхование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4">
              <a:extLst>
                <a:ext uri="{FF2B5EF4-FFF2-40B4-BE49-F238E27FC236}">
                  <a16:creationId xmlns:a16="http://schemas.microsoft.com/office/drawing/2014/main" id="{1D47DFA2-C003-4C8B-B6FD-26153D777988}"/>
                </a:ext>
              </a:extLst>
            </p:cNvPr>
            <p:cNvSpPr/>
            <p:nvPr/>
          </p:nvSpPr>
          <p:spPr>
            <a:xfrm>
              <a:off x="0" y="2224585"/>
              <a:ext cx="2701925" cy="141859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Страхование от несчастных случаев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Страхование жизни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Медицинское страхование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5">
              <a:extLst>
                <a:ext uri="{FF2B5EF4-FFF2-40B4-BE49-F238E27FC236}">
                  <a16:creationId xmlns:a16="http://schemas.microsoft.com/office/drawing/2014/main" id="{784369F5-F170-4CBB-AEB2-03880D69A783}"/>
                </a:ext>
              </a:extLst>
            </p:cNvPr>
            <p:cNvSpPr/>
            <p:nvPr/>
          </p:nvSpPr>
          <p:spPr>
            <a:xfrm>
              <a:off x="2852382" y="2224585"/>
              <a:ext cx="3261814" cy="1405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Страхование имущества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Страхование гражданской ответственности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Страхование предпринимательских рисков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Медицинское страхование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6">
              <a:extLst>
                <a:ext uri="{FF2B5EF4-FFF2-40B4-BE49-F238E27FC236}">
                  <a16:creationId xmlns:a16="http://schemas.microsoft.com/office/drawing/2014/main" id="{A8759DB3-9BBF-4B81-998B-F1258537D4BA}"/>
                </a:ext>
              </a:extLst>
            </p:cNvPr>
            <p:cNvSpPr/>
            <p:nvPr/>
          </p:nvSpPr>
          <p:spPr>
            <a:xfrm>
              <a:off x="1569492" y="1651379"/>
              <a:ext cx="2920621" cy="35484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ctr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Подотрасли страхования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0079B17B-E4A0-4CC5-B3C9-21A5FAA20ACB}"/>
                </a:ext>
              </a:extLst>
            </p:cNvPr>
            <p:cNvCxnSpPr/>
            <p:nvPr/>
          </p:nvCxnSpPr>
          <p:spPr>
            <a:xfrm flipH="1">
              <a:off x="2085264" y="518614"/>
              <a:ext cx="259308" cy="313899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485CB91E-9B19-48C2-841A-A29DB4DE8027}"/>
                </a:ext>
              </a:extLst>
            </p:cNvPr>
            <p:cNvCxnSpPr/>
            <p:nvPr/>
          </p:nvCxnSpPr>
          <p:spPr>
            <a:xfrm>
              <a:off x="3548418" y="518614"/>
              <a:ext cx="218364" cy="313899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0244B393-C13A-442D-A94B-2BA1635ED23C}"/>
                </a:ext>
              </a:extLst>
            </p:cNvPr>
            <p:cNvCxnSpPr/>
            <p:nvPr/>
          </p:nvCxnSpPr>
          <p:spPr>
            <a:xfrm flipH="1">
              <a:off x="734136" y="1364776"/>
              <a:ext cx="696036" cy="846304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59AC90DE-F0CA-4E3D-BF2D-44991CE566EE}"/>
                </a:ext>
              </a:extLst>
            </p:cNvPr>
            <p:cNvCxnSpPr/>
            <p:nvPr/>
          </p:nvCxnSpPr>
          <p:spPr>
            <a:xfrm>
              <a:off x="4544704" y="1364776"/>
              <a:ext cx="504967" cy="859809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ACE2E2-D1C3-425E-9EF6-F14F18A8E125}"/>
              </a:ext>
            </a:extLst>
          </p:cNvPr>
          <p:cNvSpPr/>
          <p:nvPr/>
        </p:nvSpPr>
        <p:spPr>
          <a:xfrm>
            <a:off x="5442778" y="628991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Arial" panose="020B0604020202020204" pitchFamily="34" charset="0"/>
              </a:rPr>
              <a:t>Рисунок 1 -  Классификация страхования по объектам страхования (отраслевая классификация)</a:t>
            </a:r>
            <a:endParaRPr lang="ru-RU" sz="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28F8C0-4EEE-402D-BE70-0CA6233CD3D0}"/>
              </a:ext>
            </a:extLst>
          </p:cNvPr>
          <p:cNvSpPr/>
          <p:nvPr/>
        </p:nvSpPr>
        <p:spPr>
          <a:xfrm>
            <a:off x="200605" y="4664821"/>
            <a:ext cx="5296170" cy="170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Вид страхования как часть отрасли характеризуется страхованием однородных имущественных интересов и выражает конкретные инте­ресы страхователей.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0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A9B170-0A4A-4107-BECD-8471A47A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C0943B-85AC-4AEA-B57B-C72F9806359F}"/>
              </a:ext>
            </a:extLst>
          </p:cNvPr>
          <p:cNvSpPr/>
          <p:nvPr/>
        </p:nvSpPr>
        <p:spPr>
          <a:xfrm>
            <a:off x="436605" y="0"/>
            <a:ext cx="10157254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Таблица 1 - Классификация страхования лицензируемых видов страхования в РФ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B0595F7-AF73-423F-B6A5-6199142A8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85406"/>
              </p:ext>
            </p:extLst>
          </p:nvPr>
        </p:nvGraphicFramePr>
        <p:xfrm>
          <a:off x="90617" y="462581"/>
          <a:ext cx="12010766" cy="5690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112">
                  <a:extLst>
                    <a:ext uri="{9D8B030D-6E8A-4147-A177-3AD203B41FA5}">
                      <a16:colId xmlns:a16="http://schemas.microsoft.com/office/drawing/2014/main" val="2537310570"/>
                    </a:ext>
                  </a:extLst>
                </a:gridCol>
                <a:gridCol w="9547654">
                  <a:extLst>
                    <a:ext uri="{9D8B030D-6E8A-4147-A177-3AD203B41FA5}">
                      <a16:colId xmlns:a16="http://schemas.microsoft.com/office/drawing/2014/main" val="830043495"/>
                    </a:ext>
                  </a:extLst>
                </a:gridCol>
              </a:tblGrid>
              <a:tr h="95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 страхования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страховой деятельности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653015331"/>
                  </a:ext>
                </a:extLst>
              </a:tr>
              <a:tr h="30411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страхование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47955" algn="l"/>
                        </a:tabLst>
                      </a:pPr>
                      <a:r>
                        <a:rPr lang="ru-RU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жизни на случай смерти, дожития до определенного возраста или срока либо наступления иного события</a:t>
                      </a:r>
                      <a:endParaRPr lang="ru-RU" sz="14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37789"/>
                  </a:ext>
                </a:extLst>
              </a:tr>
              <a:tr h="9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51130" algn="l"/>
                        </a:tabLst>
                      </a:pPr>
                      <a:r>
                        <a:rPr lang="ru-RU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страхование</a:t>
                      </a:r>
                      <a:endParaRPr lang="ru-RU" sz="14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78744"/>
                  </a:ext>
                </a:extLst>
              </a:tr>
              <a:tr h="199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47955" algn="l"/>
                        </a:tabLst>
                      </a:pPr>
                      <a:r>
                        <a:rPr lang="ru-RU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жизни с условием периодических выплат (ренты, аннуитетов)</a:t>
                      </a:r>
                      <a:endParaRPr lang="ru-RU" sz="14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86439"/>
                  </a:ext>
                </a:extLst>
              </a:tr>
              <a:tr h="9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47955" algn="l"/>
                        </a:tabLst>
                      </a:pPr>
                      <a:r>
                        <a:rPr lang="ru-RU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от несчастных случаев и болезней</a:t>
                      </a:r>
                      <a:endParaRPr lang="ru-RU" sz="14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20538"/>
                  </a:ext>
                </a:extLst>
              </a:tr>
              <a:tr h="9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r>
                        <a:rPr lang="ru-RU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Медицинское страхование</a:t>
                      </a:r>
                      <a:endParaRPr lang="ru-RU" sz="14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117505"/>
                  </a:ext>
                </a:extLst>
              </a:tr>
              <a:tr h="199858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Имущественное стра­хование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наземного транспорта (за исключением ж/д транспорта)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3625664705"/>
                  </a:ext>
                </a:extLst>
              </a:tr>
              <a:tr h="9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средств железнодорожного транспорта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2033291063"/>
                  </a:ext>
                </a:extLst>
              </a:tr>
              <a:tr h="9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479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средств воздушного транспорта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3400580382"/>
                  </a:ext>
                </a:extLst>
              </a:tr>
              <a:tr h="9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479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средств водного транспорта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3339091570"/>
                  </a:ext>
                </a:extLst>
              </a:tr>
              <a:tr h="9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936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грузов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3279541031"/>
                  </a:ext>
                </a:extLst>
              </a:tr>
              <a:tr h="9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90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Сельскохозяйственное страхование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63456141"/>
                  </a:ext>
                </a:extLst>
              </a:tr>
              <a:tr h="199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574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имущества юридических лиц, за исклю­чение средств транспорта и сельскохозяйственного стра­хования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2650144991"/>
                  </a:ext>
                </a:extLst>
              </a:tr>
              <a:tr h="199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574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имущества граждан, за исключением средств транспорта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4085732478"/>
                  </a:ext>
                </a:extLst>
              </a:tr>
              <a:tr h="199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256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гражданской ответственности владель­цев автотранспортных средств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609160344"/>
                  </a:ext>
                </a:extLst>
              </a:tr>
              <a:tr h="199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256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гражданской ответственности владель­цев воздушного транспорта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2457095282"/>
                  </a:ext>
                </a:extLst>
              </a:tr>
              <a:tr h="199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256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гражданской ответственности владель­цев водного транспорта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1741908056"/>
                  </a:ext>
                </a:extLst>
              </a:tr>
              <a:tr h="1033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гражданской ответственности организа­ций, эксплуатирующих опасные объекты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256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гражданской ответственности за причи­нение вреда вследствие недостатков товаров, работ, услуг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256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гражданской ответственности за причи­нение вреда третьим лицам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574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гражданской ответственности за неис­полнение или ненадлежащее исполнение обязательств по договору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256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предпринимательских рисков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20256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финансовых рисков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3057977677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E361B-0AF2-46C8-A5C1-C7A65B11CBA8}"/>
              </a:ext>
            </a:extLst>
          </p:cNvPr>
          <p:cNvSpPr/>
          <p:nvPr/>
        </p:nvSpPr>
        <p:spPr>
          <a:xfrm>
            <a:off x="2775883" y="6301312"/>
            <a:ext cx="5935792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вид страхования предоставляют страхов­щики страхователю.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8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71A31-AED0-4E6A-8B49-94D54449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6E1010-3EF1-4A16-B842-149EEE5F98A2}"/>
              </a:ext>
            </a:extLst>
          </p:cNvPr>
          <p:cNvSpPr/>
          <p:nvPr/>
        </p:nvSpPr>
        <p:spPr>
          <a:xfrm>
            <a:off x="362464" y="207169"/>
            <a:ext cx="10190205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75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звенья отраслевой классификации охватывают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формы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стра­хования -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добровольное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каждая из которых строится на определенных принципах (таблица 2).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DD22B1-9C72-46C8-85FD-32444E4F697C}"/>
              </a:ext>
            </a:extLst>
          </p:cNvPr>
          <p:cNvSpPr/>
          <p:nvPr/>
        </p:nvSpPr>
        <p:spPr>
          <a:xfrm>
            <a:off x="683742" y="1248148"/>
            <a:ext cx="9868928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 – Основополагающие принципы формального распределения страхования по формам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F3753CE-6E6E-4EF7-B525-F836A9520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49657"/>
              </p:ext>
            </p:extLst>
          </p:nvPr>
        </p:nvGraphicFramePr>
        <p:xfrm>
          <a:off x="362464" y="1878952"/>
          <a:ext cx="11541212" cy="438912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770606">
                  <a:extLst>
                    <a:ext uri="{9D8B030D-6E8A-4147-A177-3AD203B41FA5}">
                      <a16:colId xmlns:a16="http://schemas.microsoft.com/office/drawing/2014/main" val="1438723667"/>
                    </a:ext>
                  </a:extLst>
                </a:gridCol>
                <a:gridCol w="5770606">
                  <a:extLst>
                    <a:ext uri="{9D8B030D-6E8A-4147-A177-3AD203B41FA5}">
                      <a16:colId xmlns:a16="http://schemas.microsoft.com/office/drawing/2014/main" val="33174034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Принципы обязательного страхования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Принципы добровольного страхования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698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Законодательное регламентирование на основе соответствующего закона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Законодательное регулирование на осно­ве договора и правил страхования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665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Начало страхования не всегда зависит от поданного заявления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Любой охват страховых объектов (сплошной, выборочный)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605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Страхование не всегда зависит от уплаты страховых премий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Зависимость страхового обеспечения от желания и платежеспособности потре­бителя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111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Бессрочность страхования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Договор заключается на определенный срок страхования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471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Нормирование страховых выплат законодательными актами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Присутствие страхового интереса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482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Сплошной охват страховых объектов, указанных в законе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Начало страхового отношения предва­ряется заявлением потенциального по­требителя и обязательностью уплаты им страховых премий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119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Независимость страхового обеспечения от желания и платежеспособно­сти потребителя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Прекращение действия страхования в результате неуплаты страховых премий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62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4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62F4AE-BA0B-46F5-B6CF-274844FF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35B638-5B33-43B0-A010-C9B329B2865C}"/>
              </a:ext>
            </a:extLst>
          </p:cNvPr>
          <p:cNvSpPr/>
          <p:nvPr/>
        </p:nvSpPr>
        <p:spPr>
          <a:xfrm>
            <a:off x="197708" y="274317"/>
            <a:ext cx="7530658" cy="13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Инициатором обязательного страхования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ко­торое на законодательной основе обязывает страхователей заключить страховой договор. В страховых продуктах, реализуемых на доброволь­ной основе, инициатором выступают любые заинтересованные в стра­ховании лица страхователи.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709A8F-C5E4-479D-92EC-728581E4F4A0}"/>
              </a:ext>
            </a:extLst>
          </p:cNvPr>
          <p:cNvSpPr/>
          <p:nvPr/>
        </p:nvSpPr>
        <p:spPr>
          <a:xfrm>
            <a:off x="165393" y="1874728"/>
            <a:ext cx="75952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Законом РФ «Об организации страхового дела в Российской Федерации» участниками страховых отношений (и, соответственно, участниками страхового рынка) являются: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страхователи,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застрахованные (страховщики),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выгодоприобретатели,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страховые организации,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 взаимного страхования,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страховые агенты,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страховые брокеры,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страхо­вые актуарии,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 органы исполнительной власти, к компе­тенции которых относится осуществление государственного надзора за деятельностью субъектов страхового дела и объединения субъектов страхового дела, в том числе саморегулируемые организации.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BEDA547F-3CBD-490A-86DF-7C3F230E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1" y="0"/>
            <a:ext cx="428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7B6814-10A9-4BCE-9CB0-E329BB78E3E7}"/>
              </a:ext>
            </a:extLst>
          </p:cNvPr>
          <p:cNvSpPr/>
          <p:nvPr/>
        </p:nvSpPr>
        <p:spPr>
          <a:xfrm>
            <a:off x="123568" y="5261907"/>
            <a:ext cx="7427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Закону РФ «Об организации страхового дела в Россий­ской Федерации» страховые организации, общества взаимного страхо­вания, страховые брокеры и страховые актуарии являются основными субъектами страхового рынка; их деятельность подлежит лицензиро­ванию (за исключением деятельности актуариев).</a:t>
            </a:r>
            <a:endParaRPr lang="ru-RU" sz="1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7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526AC3-2179-41A8-AC68-9762AEA4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19.09.2020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25A0EB1-603A-48D9-8409-96A071D4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0" y="123567"/>
            <a:ext cx="5272216" cy="20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C93EED4-BC3D-4172-B413-8BA02A37898E}"/>
              </a:ext>
            </a:extLst>
          </p:cNvPr>
          <p:cNvSpPr/>
          <p:nvPr/>
        </p:nvSpPr>
        <p:spPr>
          <a:xfrm>
            <a:off x="5585254" y="197708"/>
            <a:ext cx="6606746" cy="1285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 страховщиком на рынке выступают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страховые организа</a:t>
            </a: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ции.</a:t>
            </a:r>
            <a:r>
              <a:rPr lang="ru-RU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Они создают страховые продукты, определяют условия их реализа­ции потенциальным страхователям.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D3AF642-DD72-41F3-8E72-D69AE50D95B9}"/>
              </a:ext>
            </a:extLst>
          </p:cNvPr>
          <p:cNvSpPr/>
          <p:nvPr/>
        </p:nvSpPr>
        <p:spPr>
          <a:xfrm>
            <a:off x="74139" y="2224216"/>
            <a:ext cx="7792995" cy="1861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Страховые актуарии</a:t>
            </a:r>
            <a:r>
              <a:rPr lang="ru-RU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граждане Российской Федерации, име­ющие квалификационный аттестат и осуществляющие на основании трудового договора или гражданско-правового договора со страховщи­ком деятельность по расчетам страховых тарифов, страховых резервов страховщика, оценке его инвестиционных проектов с использованием актуарных расчетов.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766BF5E-B023-45F4-ADE4-A91DEEB3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12" y="1598141"/>
            <a:ext cx="4217788" cy="24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11611B1-AEBB-4E09-8AA3-3673705809BD}"/>
              </a:ext>
            </a:extLst>
          </p:cNvPr>
          <p:cNvSpPr/>
          <p:nvPr/>
        </p:nvSpPr>
        <p:spPr>
          <a:xfrm>
            <a:off x="4637903" y="4333100"/>
            <a:ext cx="7554097" cy="2067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Страховые агенты</a:t>
            </a:r>
            <a:r>
              <a:rPr lang="ru-RU" dirty="0">
                <a:solidFill>
                  <a:srgbClr val="8A21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граждане Российской Федерации, осуществляющие свою деятельность на основании гражданско-правового договора, или юридические лица (коммерческие организации), представляющие страховщика в отношениях со страхователем по поручению страховщи­ка в соответствии с предоставленными полномочиями.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25E562A5-1086-4986-B74F-CDE9B511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5" y="4110682"/>
            <a:ext cx="2520778" cy="25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2882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Другая 2">
      <a:dk1>
        <a:srgbClr val="75280A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0</TotalTime>
  <Words>2306</Words>
  <Application>Microsoft Office PowerPoint</Application>
  <PresentationFormat>Широкоэкранный</PresentationFormat>
  <Paragraphs>139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Берлин</vt:lpstr>
      <vt:lpstr>Тема № 5 «Безопасность проведения страховых операций»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2020-09-19T10:36:12Z</dcterms:created>
  <dcterms:modified xsi:type="dcterms:W3CDTF">2020-09-19T13:09:32Z</dcterms:modified>
</cp:coreProperties>
</file>